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94" r:id="rId2"/>
    <p:sldId id="356" r:id="rId3"/>
    <p:sldId id="357" r:id="rId4"/>
    <p:sldId id="358" r:id="rId5"/>
    <p:sldId id="343" r:id="rId6"/>
    <p:sldId id="351" r:id="rId7"/>
    <p:sldId id="354" r:id="rId8"/>
    <p:sldId id="361" r:id="rId9"/>
    <p:sldId id="359" r:id="rId10"/>
    <p:sldId id="345" r:id="rId11"/>
    <p:sldId id="346" r:id="rId12"/>
    <p:sldId id="332" r:id="rId13"/>
    <p:sldId id="344" r:id="rId14"/>
    <p:sldId id="347" r:id="rId15"/>
    <p:sldId id="360" r:id="rId16"/>
    <p:sldId id="323" r:id="rId17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3198" y="-918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488" y="0"/>
            <a:ext cx="29813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829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488" y="8831263"/>
            <a:ext cx="29813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fld id="{07A9AA69-3735-4471-8EB6-1E00A2C80A3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1714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488" y="0"/>
            <a:ext cx="29813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7575" y="4416425"/>
            <a:ext cx="5046663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29829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488" y="8831263"/>
            <a:ext cx="29813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fld id="{17AB4871-758B-4253-B64B-4E36E69D18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8161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08F81-C62A-405F-B638-85765CE644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06347-0F11-4F62-9EB5-B124652CEF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AD1E3-DE50-44B2-B019-C591694C00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F3E5A-1D13-4789-A69F-9554F54D35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198DB-7E09-4F18-B6E9-EA09EEA486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EFA66-AC75-41EC-B701-7C8D3E2B87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74000-4D26-43C8-9EC9-FC66705075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7A15F-6DA8-483F-B4F5-F7453EBA2F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98B33-1278-4B44-8A00-CA755D310D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96100-6950-4A70-93B1-6252BC275B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AB615-608F-4DA9-A266-B8DD414A68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8B880-2190-4530-8976-511630E6D2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7668361-2070-4A1B-8ACA-0215DDCCA3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3.w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13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3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6600"/>
            <a:ext cx="6400800" cy="1752600"/>
          </a:xfrm>
        </p:spPr>
        <p:txBody>
          <a:bodyPr/>
          <a:lstStyle/>
          <a:p>
            <a:r>
              <a:rPr lang="en-US" sz="4400" dirty="0" smtClean="0"/>
              <a:t>Poverty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Measuring Poverty: The Headcount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3733800"/>
            <a:ext cx="7772400" cy="2362200"/>
          </a:xfrm>
        </p:spPr>
        <p:txBody>
          <a:bodyPr/>
          <a:lstStyle/>
          <a:p>
            <a:r>
              <a:rPr lang="en-US" dirty="0" smtClean="0"/>
              <a:t>q = Number of people with income below the poverty line (which we’ll call z)</a:t>
            </a:r>
          </a:p>
          <a:p>
            <a:r>
              <a:rPr lang="en-US" dirty="0" smtClean="0"/>
              <a:t>N = Total population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3382688"/>
              </p:ext>
            </p:extLst>
          </p:nvPr>
        </p:nvGraphicFramePr>
        <p:xfrm>
          <a:off x="3124200" y="2133599"/>
          <a:ext cx="2209800" cy="13631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8" name="Equation" r:id="rId3" imgW="520474" imgH="393529" progId="Equation.DSMT4">
                  <p:embed/>
                </p:oleObj>
              </mc:Choice>
              <mc:Fallback>
                <p:oleObj name="Equation" r:id="rId3" imgW="520474" imgH="39352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133599"/>
                        <a:ext cx="2209800" cy="13631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8946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Advantages/Disadvantages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438400"/>
            <a:ext cx="7772400" cy="3657600"/>
          </a:xfrm>
        </p:spPr>
        <p:txBody>
          <a:bodyPr/>
          <a:lstStyle/>
          <a:p>
            <a:r>
              <a:rPr lang="en-US" dirty="0" smtClean="0"/>
              <a:t>Easy to calculate</a:t>
            </a:r>
          </a:p>
          <a:p>
            <a:r>
              <a:rPr lang="en-US" dirty="0" smtClean="0"/>
              <a:t>Just need z, q (add up how many people are in households below the poverty line), and N</a:t>
            </a:r>
          </a:p>
          <a:p>
            <a:r>
              <a:rPr lang="en-US" dirty="0" smtClean="0"/>
              <a:t>Insensitive to how far below the poverty line the poor people 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844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981200"/>
          </a:xfrm>
        </p:spPr>
        <p:txBody>
          <a:bodyPr/>
          <a:lstStyle/>
          <a:p>
            <a:r>
              <a:rPr lang="en-US" dirty="0" smtClean="0"/>
              <a:t>The Poverty Gap (Depth) and Gap-squared (Severity)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514600"/>
            <a:ext cx="7772400" cy="609600"/>
          </a:xfrm>
        </p:spPr>
        <p:txBody>
          <a:bodyPr/>
          <a:lstStyle/>
          <a:p>
            <a:r>
              <a:rPr lang="en-US" dirty="0" smtClean="0"/>
              <a:t>For person i: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282895"/>
              </p:ext>
            </p:extLst>
          </p:nvPr>
        </p:nvGraphicFramePr>
        <p:xfrm>
          <a:off x="3581400" y="2438400"/>
          <a:ext cx="990600" cy="770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05" name="Equation" r:id="rId3" imgW="368300" imgH="228600" progId="Equation.DSMT4">
                  <p:embed/>
                </p:oleObj>
              </mc:Choice>
              <mc:Fallback>
                <p:oleObj name="Equation" r:id="rId3" imgW="3683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2438400"/>
                        <a:ext cx="990600" cy="7704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609600" y="3733800"/>
            <a:ext cx="3733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Total Poverty Gap: </a:t>
            </a:r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584419"/>
              </p:ext>
            </p:extLst>
          </p:nvPr>
        </p:nvGraphicFramePr>
        <p:xfrm>
          <a:off x="5105400" y="3519487"/>
          <a:ext cx="1793981" cy="1204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06" name="Equation" r:id="rId5" imgW="647700" imgH="431800" progId="Equation.DSMT4">
                  <p:embed/>
                </p:oleObj>
              </mc:Choice>
              <mc:Fallback>
                <p:oleObj name="Equation" r:id="rId5" imgW="647700" imgH="431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3519487"/>
                        <a:ext cx="1793981" cy="1204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685800" y="5029200"/>
            <a:ext cx="426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Poverty Gap-Squared</a:t>
            </a:r>
            <a:endParaRPr lang="en-US" dirty="0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4127764"/>
              </p:ext>
            </p:extLst>
          </p:nvPr>
        </p:nvGraphicFramePr>
        <p:xfrm>
          <a:off x="5162550" y="5029200"/>
          <a:ext cx="16764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07" name="Equation" r:id="rId7" imgW="520474" imgH="241195" progId="Equation.DSMT4">
                  <p:embed/>
                </p:oleObj>
              </mc:Choice>
              <mc:Fallback>
                <p:oleObj name="Equation" r:id="rId7" imgW="520474" imgH="24119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550" y="5029200"/>
                        <a:ext cx="1676400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850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Measuring Poverty:  FGT</a:t>
            </a:r>
          </a:p>
        </p:txBody>
      </p:sp>
      <p:sp>
        <p:nvSpPr>
          <p:cNvPr id="256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772400" cy="4114800"/>
          </a:xfrm>
        </p:spPr>
        <p:txBody>
          <a:bodyPr/>
          <a:lstStyle/>
          <a:p>
            <a:r>
              <a:rPr lang="en-US" sz="2500" dirty="0" smtClean="0"/>
              <a:t>Headcount</a:t>
            </a:r>
          </a:p>
          <a:p>
            <a:r>
              <a:rPr lang="en-US" sz="2500" dirty="0" smtClean="0"/>
              <a:t>Poverty Gap (Depth)</a:t>
            </a:r>
          </a:p>
          <a:p>
            <a:r>
              <a:rPr lang="en-US" sz="2500" dirty="0" smtClean="0"/>
              <a:t>Severity of Poverty </a:t>
            </a:r>
          </a:p>
          <a:p>
            <a:r>
              <a:rPr lang="en-US" sz="2500" dirty="0" smtClean="0"/>
              <a:t>3 in One:  The Foster-Greer-</a:t>
            </a:r>
            <a:r>
              <a:rPr lang="en-US" sz="2500" dirty="0" err="1" smtClean="0"/>
              <a:t>Thorbecke</a:t>
            </a:r>
            <a:r>
              <a:rPr lang="en-US" sz="2500" dirty="0" smtClean="0"/>
              <a:t> measure (ranges from 0 (no poor) to 1 (everyone’s poor with zero income))</a:t>
            </a:r>
            <a:r>
              <a:rPr lang="en-US" dirty="0" smtClean="0"/>
              <a:t> </a:t>
            </a:r>
          </a:p>
          <a:p>
            <a:endParaRPr lang="en-US" dirty="0" smtClean="0"/>
          </a:p>
        </p:txBody>
      </p:sp>
      <p:graphicFrame>
        <p:nvGraphicFramePr>
          <p:cNvPr id="2560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9957811"/>
              </p:ext>
            </p:extLst>
          </p:nvPr>
        </p:nvGraphicFramePr>
        <p:xfrm>
          <a:off x="3875088" y="4038600"/>
          <a:ext cx="4060825" cy="246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0" name="Equation" r:id="rId3" imgW="1841400" imgH="1117440" progId="Equation.DSMT4">
                  <p:embed/>
                </p:oleObj>
              </mc:Choice>
              <mc:Fallback>
                <p:oleObj name="Equation" r:id="rId3" imgW="1841400" imgH="11174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4038600"/>
                        <a:ext cx="4060825" cy="2463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algn="l"/>
            <a:r>
              <a:rPr lang="en-US" sz="4000" smtClean="0"/>
              <a:t>       The Three FGT Measures</a:t>
            </a:r>
            <a:br>
              <a:rPr lang="en-US" sz="4000" smtClean="0"/>
            </a:br>
            <a:r>
              <a:rPr lang="en-US" sz="4000" smtClean="0"/>
              <a:t>      Derived from:</a:t>
            </a:r>
          </a:p>
        </p:txBody>
      </p:sp>
      <p:sp>
        <p:nvSpPr>
          <p:cNvPr id="107534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smtClean="0"/>
              <a:t>Headcount (</a:t>
            </a:r>
            <a:r>
              <a:rPr lang="en-US" sz="2800" smtClean="0">
                <a:sym typeface="Symbol" pitchFamily="18" charset="2"/>
              </a:rPr>
              <a:t>=0):</a:t>
            </a:r>
          </a:p>
          <a:p>
            <a:endParaRPr lang="en-US" sz="2800" smtClean="0">
              <a:sym typeface="Symbol" pitchFamily="18" charset="2"/>
            </a:endParaRPr>
          </a:p>
          <a:p>
            <a:endParaRPr lang="en-US" sz="2800" smtClean="0">
              <a:sym typeface="Symbol" pitchFamily="18" charset="2"/>
            </a:endParaRPr>
          </a:p>
          <a:p>
            <a:r>
              <a:rPr lang="en-US" sz="2800" smtClean="0">
                <a:sym typeface="Symbol" pitchFamily="18" charset="2"/>
              </a:rPr>
              <a:t>Poverty Gap </a:t>
            </a:r>
            <a:r>
              <a:rPr lang="en-US" sz="2800" smtClean="0"/>
              <a:t>(</a:t>
            </a:r>
            <a:r>
              <a:rPr lang="en-US" sz="2800" smtClean="0">
                <a:sym typeface="Symbol" pitchFamily="18" charset="2"/>
              </a:rPr>
              <a:t>=1)</a:t>
            </a:r>
          </a:p>
          <a:p>
            <a:endParaRPr lang="en-US" sz="2800" smtClean="0">
              <a:sym typeface="Symbol" pitchFamily="18" charset="2"/>
            </a:endParaRPr>
          </a:p>
          <a:p>
            <a:endParaRPr lang="en-US" sz="2800" smtClean="0">
              <a:sym typeface="Symbol" pitchFamily="18" charset="2"/>
            </a:endParaRPr>
          </a:p>
          <a:p>
            <a:r>
              <a:rPr lang="en-US" sz="2800" smtClean="0">
                <a:sym typeface="Symbol" pitchFamily="18" charset="2"/>
              </a:rPr>
              <a:t>Poverty Severity </a:t>
            </a:r>
            <a:r>
              <a:rPr lang="en-US" sz="2800" smtClean="0"/>
              <a:t>(</a:t>
            </a:r>
            <a:r>
              <a:rPr lang="en-US" sz="2800" smtClean="0">
                <a:sym typeface="Symbol" pitchFamily="18" charset="2"/>
              </a:rPr>
              <a:t>=2)</a:t>
            </a:r>
          </a:p>
        </p:txBody>
      </p:sp>
      <p:graphicFrame>
        <p:nvGraphicFramePr>
          <p:cNvPr id="107527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686300" y="1924050"/>
          <a:ext cx="91440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93" name="Equation" r:id="rId3" imgW="457200" imgH="393480" progId="Equation.DSMT4">
                  <p:embed/>
                </p:oleObj>
              </mc:Choice>
              <mc:Fallback>
                <p:oleObj name="Equation" r:id="rId3" imgW="457200" imgH="39348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1924050"/>
                        <a:ext cx="914400" cy="785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29" name="Object 9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1005007484"/>
              </p:ext>
            </p:extLst>
          </p:nvPr>
        </p:nvGraphicFramePr>
        <p:xfrm>
          <a:off x="4583113" y="3327400"/>
          <a:ext cx="4321175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94" name="Equation" r:id="rId5" imgW="2082600" imgH="444240" progId="Equation.DSMT4">
                  <p:embed/>
                </p:oleObj>
              </mc:Choice>
              <mc:Fallback>
                <p:oleObj name="Equation" r:id="rId5" imgW="2082600" imgH="4442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3113" y="3327400"/>
                        <a:ext cx="4321175" cy="9223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3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566486"/>
              </p:ext>
            </p:extLst>
          </p:nvPr>
        </p:nvGraphicFramePr>
        <p:xfrm>
          <a:off x="4522788" y="4953000"/>
          <a:ext cx="2765425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95" name="Equation" r:id="rId7" imgW="1269720" imgH="431640" progId="Equation.DSMT4">
                  <p:embed/>
                </p:oleObj>
              </mc:Choice>
              <mc:Fallback>
                <p:oleObj name="Equation" r:id="rId7" imgW="1269720" imgH="43164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2788" y="4953000"/>
                        <a:ext cx="2765425" cy="9413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3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036408"/>
              </p:ext>
            </p:extLst>
          </p:nvPr>
        </p:nvGraphicFramePr>
        <p:xfrm>
          <a:off x="4886325" y="762000"/>
          <a:ext cx="291465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96" name="Equation" r:id="rId9" imgW="1295280" imgH="431640" progId="Equation.DSMT4">
                  <p:embed/>
                </p:oleObj>
              </mc:Choice>
              <mc:Fallback>
                <p:oleObj name="Equation" r:id="rId9" imgW="1295280" imgH="4316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6325" y="762000"/>
                        <a:ext cx="2914650" cy="969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Recipe for Calculating the FGT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8001000" cy="990600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smtClean="0"/>
              <a:t>1.  For each POOR household (y</a:t>
            </a:r>
            <a:r>
              <a:rPr lang="en-US" sz="2800" baseline="-25000" smtClean="0"/>
              <a:t>i</a:t>
            </a:r>
            <a:r>
              <a:rPr lang="en-US" sz="2800" smtClean="0"/>
              <a:t>&lt;z), calculate the poverty gap:</a:t>
            </a:r>
          </a:p>
        </p:txBody>
      </p:sp>
      <p:graphicFrame>
        <p:nvGraphicFramePr>
          <p:cNvPr id="25604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194624657"/>
              </p:ext>
            </p:extLst>
          </p:nvPr>
        </p:nvGraphicFramePr>
        <p:xfrm>
          <a:off x="3833813" y="2514600"/>
          <a:ext cx="9112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37" name="Equation" r:id="rId3" imgW="482400" imgH="228600" progId="Equation.DSMT4">
                  <p:embed/>
                </p:oleObj>
              </mc:Choice>
              <mc:Fallback>
                <p:oleObj name="Equation" r:id="rId3" imgW="48240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813" y="2514600"/>
                        <a:ext cx="911225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6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980641215"/>
              </p:ext>
            </p:extLst>
          </p:nvPr>
        </p:nvGraphicFramePr>
        <p:xfrm>
          <a:off x="6731000" y="5257800"/>
          <a:ext cx="2082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38" name="Equation" r:id="rId5" imgW="1041120" imgH="431640" progId="Equation.DSMT4">
                  <p:embed/>
                </p:oleObj>
              </mc:Choice>
              <mc:Fallback>
                <p:oleObj name="Equation" r:id="rId5" imgW="1041120" imgH="4316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1000" y="5257800"/>
                        <a:ext cx="2082800" cy="8636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2" name="Rectangle 8"/>
          <p:cNvSpPr>
            <a:spLocks noChangeArrowheads="1"/>
          </p:cNvSpPr>
          <p:nvPr/>
        </p:nvSpPr>
        <p:spPr bwMode="auto">
          <a:xfrm>
            <a:off x="685800" y="3276600"/>
            <a:ext cx="8001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2.  Raise it to the </a:t>
            </a:r>
            <a:r>
              <a:rPr lang="en-US" sz="2800" dirty="0">
                <a:sym typeface="Symbol" pitchFamily="18" charset="2"/>
              </a:rPr>
              <a:t> power:</a:t>
            </a: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238552"/>
              </p:ext>
            </p:extLst>
          </p:nvPr>
        </p:nvGraphicFramePr>
        <p:xfrm>
          <a:off x="5068888" y="3341688"/>
          <a:ext cx="1031875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39" name="Equation" r:id="rId7" imgW="545760" imgH="241200" progId="Equation.DSMT4">
                  <p:embed/>
                </p:oleObj>
              </mc:Choice>
              <mc:Fallback>
                <p:oleObj name="Equation" r:id="rId7" imgW="545760" imgH="2412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8888" y="3341688"/>
                        <a:ext cx="1031875" cy="45561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4" name="Rectangle 10"/>
          <p:cNvSpPr>
            <a:spLocks noChangeArrowheads="1"/>
          </p:cNvSpPr>
          <p:nvPr/>
        </p:nvSpPr>
        <p:spPr bwMode="auto">
          <a:xfrm>
            <a:off x="685800" y="4191000"/>
            <a:ext cx="8001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3.  Take the sum (</a:t>
            </a:r>
            <a:r>
              <a:rPr lang="el-GR" sz="2800" dirty="0"/>
              <a:t>Σ</a:t>
            </a:r>
            <a:r>
              <a:rPr lang="en-US" sz="2800" dirty="0"/>
              <a:t>) of gaps across all q poor households (add ‘</a:t>
            </a:r>
            <a:r>
              <a:rPr lang="en-US" sz="2800" dirty="0" err="1"/>
              <a:t>em</a:t>
            </a:r>
            <a:r>
              <a:rPr lang="en-US" sz="2800" dirty="0"/>
              <a:t> up): </a:t>
            </a:r>
            <a:endParaRPr lang="el-GR" sz="2800" dirty="0">
              <a:sym typeface="Symbol" pitchFamily="18" charset="2"/>
            </a:endParaRPr>
          </a:p>
        </p:txBody>
      </p:sp>
      <p:graphicFrame>
        <p:nvGraphicFramePr>
          <p:cNvPr id="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65420"/>
              </p:ext>
            </p:extLst>
          </p:nvPr>
        </p:nvGraphicFramePr>
        <p:xfrm>
          <a:off x="5418138" y="4724400"/>
          <a:ext cx="974725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40" name="Equation" r:id="rId9" imgW="749160" imgH="431640" progId="Equation.DSMT4">
                  <p:embed/>
                </p:oleObj>
              </mc:Choice>
              <mc:Fallback>
                <p:oleObj name="Equation" r:id="rId9" imgW="749160" imgH="4316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8138" y="4724400"/>
                        <a:ext cx="974725" cy="5603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7" name="Rectangle 13"/>
          <p:cNvSpPr>
            <a:spLocks noChangeArrowheads="1"/>
          </p:cNvSpPr>
          <p:nvPr/>
        </p:nvSpPr>
        <p:spPr bwMode="auto">
          <a:xfrm>
            <a:off x="685800" y="53340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dirty="0"/>
              <a:t>4.  Divide by (multiply by 1 over) </a:t>
            </a:r>
            <a:r>
              <a:rPr lang="en-US" sz="2800" dirty="0" err="1"/>
              <a:t>Nz</a:t>
            </a:r>
            <a:r>
              <a:rPr lang="en-US" sz="2800" baseline="30000" dirty="0">
                <a:sym typeface="Symbol" pitchFamily="18" charset="2"/>
              </a:rPr>
              <a:t></a:t>
            </a:r>
            <a:r>
              <a:rPr lang="en-US" sz="2800" dirty="0"/>
              <a:t>:</a:t>
            </a:r>
            <a:endParaRPr lang="el-GR" sz="2800" dirty="0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2" grpId="0"/>
      <p:bldP spid="113674" grpId="0"/>
      <p:bldP spid="1136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FGT: An Example</a:t>
            </a:r>
            <a:endParaRPr lang="en-US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263659" cy="427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335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Where’s the Poverty Line?</a:t>
            </a:r>
            <a:endParaRPr lang="en-US" dirty="0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52600"/>
            <a:ext cx="4511114" cy="441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5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Good News about Poverty in Rural Mexico</a:t>
            </a:r>
          </a:p>
        </p:txBody>
      </p:sp>
      <p:pic>
        <p:nvPicPr>
          <p:cNvPr id="1095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286000"/>
            <a:ext cx="739140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Bad News: Vulnerable to the Crisis:  </a:t>
            </a:r>
            <a:br>
              <a:rPr lang="en-US" sz="4000" dirty="0" smtClean="0"/>
            </a:br>
            <a:r>
              <a:rPr lang="en-US" sz="1800" b="1" dirty="0" smtClean="0"/>
              <a:t>Contributions of Income Sources to Poverty Reduction, 2002-2007</a:t>
            </a:r>
            <a:r>
              <a:rPr lang="en-US" sz="4000" dirty="0" smtClean="0"/>
              <a:t> </a:t>
            </a:r>
          </a:p>
        </p:txBody>
      </p:sp>
      <p:pic>
        <p:nvPicPr>
          <p:cNvPr id="1105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2362200"/>
            <a:ext cx="4648200" cy="372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al 1"/>
          <p:cNvSpPr/>
          <p:nvPr/>
        </p:nvSpPr>
        <p:spPr bwMode="auto">
          <a:xfrm>
            <a:off x="2076450" y="4245769"/>
            <a:ext cx="4876800" cy="688181"/>
          </a:xfrm>
          <a:prstGeom prst="ellipse">
            <a:avLst/>
          </a:prstGeom>
          <a:solidFill>
            <a:srgbClr val="C00000">
              <a:alpha val="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095500" y="3543300"/>
            <a:ext cx="4876800" cy="381000"/>
          </a:xfrm>
          <a:prstGeom prst="ellipse">
            <a:avLst/>
          </a:prstGeom>
          <a:solidFill>
            <a:srgbClr val="C00000">
              <a:alpha val="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057400" y="4762500"/>
            <a:ext cx="4876800" cy="381000"/>
          </a:xfrm>
          <a:prstGeom prst="ellipse">
            <a:avLst/>
          </a:prstGeom>
          <a:solidFill>
            <a:srgbClr val="C00000">
              <a:alpha val="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-1447800"/>
            <a:ext cx="7772400" cy="1143000"/>
          </a:xfrm>
        </p:spPr>
        <p:txBody>
          <a:bodyPr/>
          <a:lstStyle/>
          <a:p>
            <a:r>
              <a:rPr lang="en-US" altLang="en-US" smtClean="0">
                <a:latin typeface="Times New Roman" pitchFamily="18" charset="0"/>
              </a:rPr>
              <a:t>Table 6.3</a:t>
            </a:r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8382000" cy="531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594360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S. Chen and M. </a:t>
            </a:r>
            <a:r>
              <a:rPr lang="en-US" sz="1600" dirty="0" err="1" smtClean="0"/>
              <a:t>Ravallion</a:t>
            </a:r>
            <a:r>
              <a:rPr lang="en-US" sz="1600" dirty="0" smtClean="0"/>
              <a:t>, “How Have the World’s Poorest Fared Since the Early 1980s?” World Bank Policy Research Working Paper 3341, June 2004.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Mexico: Do Migrant Remittances Reach the Poorest Households?</a:t>
            </a:r>
          </a:p>
        </p:txBody>
      </p:sp>
      <p:pic>
        <p:nvPicPr>
          <p:cNvPr id="108546" name="Picture 4" descr="fgtus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43075" y="1981200"/>
            <a:ext cx="565785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Poverty Dynamics:  It’s Harder than You Think</a:t>
            </a:r>
          </a:p>
        </p:txBody>
      </p:sp>
      <p:pic>
        <p:nvPicPr>
          <p:cNvPr id="112642" name="Picture 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743200"/>
            <a:ext cx="7543800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Poverty Trap</a:t>
            </a:r>
            <a:endParaRPr lang="en-US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590800"/>
            <a:ext cx="4972575" cy="377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170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Inequality and Poverty:  Agro-climatic Shock in the Sahel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1999" y="6028730"/>
            <a:ext cx="7546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J. Edward Taylor and Thomas Reardon, "</a:t>
            </a:r>
            <a:r>
              <a:rPr lang="en-US" sz="1200" dirty="0" err="1" smtClean="0"/>
              <a:t>Agroclimatic</a:t>
            </a:r>
            <a:r>
              <a:rPr lang="en-US" sz="1200" dirty="0" smtClean="0"/>
              <a:t> </a:t>
            </a:r>
            <a:r>
              <a:rPr lang="en-US" sz="1200" dirty="0"/>
              <a:t>Shock, Income Inequality, and Poverty:  Evidence from Burkina </a:t>
            </a:r>
            <a:r>
              <a:rPr lang="en-US" sz="1200" dirty="0" smtClean="0"/>
              <a:t>Faso.” </a:t>
            </a:r>
            <a:r>
              <a:rPr lang="en-US" sz="1200" u="sng" dirty="0"/>
              <a:t>World Development</a:t>
            </a:r>
            <a:r>
              <a:rPr lang="en-US" sz="1200" dirty="0"/>
              <a:t> 24(5):901-914, 1996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593" y="4650780"/>
            <a:ext cx="6073711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45" y="1905000"/>
            <a:ext cx="420200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334</Words>
  <Application>Microsoft Office PowerPoint</Application>
  <PresentationFormat>On-screen Show (4:3)</PresentationFormat>
  <Paragraphs>42</Paragraphs>
  <Slides>16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Blank Presentation</vt:lpstr>
      <vt:lpstr>Equation</vt:lpstr>
      <vt:lpstr>Chapter 3 </vt:lpstr>
      <vt:lpstr>Measuring Poverty: The Headcount Index</vt:lpstr>
      <vt:lpstr>Advantages/Disadvantages</vt:lpstr>
      <vt:lpstr>The Poverty Gap (Depth) and Gap-squared (Severity)</vt:lpstr>
      <vt:lpstr>Measuring Poverty:  FGT</vt:lpstr>
      <vt:lpstr>       The Three FGT Measures       Derived from:</vt:lpstr>
      <vt:lpstr>Recipe for Calculating the FGT</vt:lpstr>
      <vt:lpstr>FGT: An Example</vt:lpstr>
      <vt:lpstr>Where’s the Poverty Line?</vt:lpstr>
      <vt:lpstr>Good News about Poverty in Rural Mexico</vt:lpstr>
      <vt:lpstr>Bad News: Vulnerable to the Crisis:   Contributions of Income Sources to Poverty Reduction, 2002-2007 </vt:lpstr>
      <vt:lpstr>Table 6.3</vt:lpstr>
      <vt:lpstr>Mexico: Do Migrant Remittances Reach the Poorest Households?</vt:lpstr>
      <vt:lpstr>Poverty Dynamics:  It’s Harder than You Think</vt:lpstr>
      <vt:lpstr>The Poverty Trap</vt:lpstr>
      <vt:lpstr>Inequality and Poverty:  Agro-climatic Shock in the Sahel</vt:lpstr>
    </vt:vector>
  </TitlesOfParts>
  <Company>JOHN MCAUSLAND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J. Edward Taylor</cp:lastModifiedBy>
  <cp:revision>77</cp:revision>
  <cp:lastPrinted>2005-12-26T16:06:54Z</cp:lastPrinted>
  <dcterms:created xsi:type="dcterms:W3CDTF">2005-10-21T20:23:47Z</dcterms:created>
  <dcterms:modified xsi:type="dcterms:W3CDTF">2012-10-31T01:14:41Z</dcterms:modified>
</cp:coreProperties>
</file>